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Calibri" panose="020F0502020204030204" pitchFamily="34" charset="0"/>
      <p:regular r:id="rId12"/>
      <p:bold r:id="rId13"/>
      <p:italic r:id="rId14"/>
      <p:boldItalic r:id="rId15"/>
    </p:embeddedFont>
    <p:embeddedFont>
      <p:font typeface="Lato" panose="020F0502020204030203" pitchFamily="34" charset="77"/>
      <p:regular r:id="rId16"/>
      <p:bold r:id="rId17"/>
      <p:italic r:id="rId18"/>
      <p:boldItalic r:id="rId19"/>
    </p:embeddedFont>
    <p:embeddedFont>
      <p:font typeface="Raleway" panose="020B0503030101060003" pitchFamily="34" charset="77"/>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6"/>
    <p:restoredTop sz="94663"/>
  </p:normalViewPr>
  <p:slideViewPr>
    <p:cSldViewPr snapToGrid="0">
      <p:cViewPr varScale="1">
        <p:scale>
          <a:sx n="154" d="100"/>
          <a:sy n="154" d="100"/>
        </p:scale>
        <p:origin x="200" y="2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10.png>
</file>

<file path=ppt/media/image11.png>
</file>

<file path=ppt/media/image12.jpg>
</file>

<file path=ppt/media/image13.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Spi to i2c</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7e7d3286f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7e7d3286f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7e7d3286f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7e7d3286f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sz="1050">
                <a:solidFill>
                  <a:srgbClr val="3A4147"/>
                </a:solidFill>
                <a:highlight>
                  <a:srgbClr val="FFFFFF"/>
                </a:highlight>
              </a:rPr>
              <a:t>SPI is a very simple communication protocol. </a:t>
            </a:r>
            <a:endParaRPr>
              <a:solidFill>
                <a:schemeClr val="dk2"/>
              </a:solidFill>
            </a:endParaRPr>
          </a:p>
          <a:p>
            <a:pPr marL="0" lvl="0" indent="0" algn="l" rtl="0">
              <a:spcBef>
                <a:spcPts val="0"/>
              </a:spcBef>
              <a:spcAft>
                <a:spcPts val="0"/>
              </a:spcAft>
              <a:buNone/>
            </a:pPr>
            <a:r>
              <a:rPr lang="en" sz="1050">
                <a:solidFill>
                  <a:srgbClr val="3A4147"/>
                </a:solidFill>
                <a:highlight>
                  <a:srgbClr val="FFFFFF"/>
                </a:highlight>
              </a:rPr>
              <a:t>SCLK is generated by the master device and is used for synchronization. MOSI and MISO are the data lines. The direction of transfer is indicated by their names. Data is always transferred in both directions in SPI, but an SPI device interested in only transmitting data can choose to ignore the receive bytes. Likewise, a device only interested in the incoming bytes can transmit dummy bytes. </a:t>
            </a:r>
            <a:endParaRPr sz="1050">
              <a:solidFill>
                <a:srgbClr val="3A4147"/>
              </a:solidFill>
              <a:highlight>
                <a:srgbClr val="FFFFFF"/>
              </a:highlight>
            </a:endParaRPr>
          </a:p>
          <a:p>
            <a:pPr marL="0" lvl="0" indent="0" algn="l" rtl="0">
              <a:spcBef>
                <a:spcPts val="0"/>
              </a:spcBef>
              <a:spcAft>
                <a:spcPts val="0"/>
              </a:spcAft>
              <a:buNone/>
            </a:pPr>
            <a:r>
              <a:rPr lang="en" sz="1050">
                <a:solidFill>
                  <a:srgbClr val="3A4147"/>
                </a:solidFill>
                <a:highlight>
                  <a:srgbClr val="FFFFFF"/>
                </a:highlight>
              </a:rPr>
              <a:t>each slave needs its own SS, the number of traces required is </a:t>
            </a:r>
            <a:r>
              <a:rPr lang="en" sz="1050">
                <a:solidFill>
                  <a:srgbClr val="3A4147"/>
                </a:solidFill>
              </a:rPr>
              <a:t>n+3</a:t>
            </a:r>
            <a:r>
              <a:rPr lang="en" sz="1050">
                <a:solidFill>
                  <a:srgbClr val="3A4147"/>
                </a:solidFill>
                <a:highlight>
                  <a:srgbClr val="FFFFFF"/>
                </a:highlight>
              </a:rPr>
              <a:t>, where </a:t>
            </a:r>
            <a:r>
              <a:rPr lang="en" sz="1050">
                <a:solidFill>
                  <a:srgbClr val="3A4147"/>
                </a:solidFill>
              </a:rPr>
              <a:t>n</a:t>
            </a:r>
            <a:r>
              <a:rPr lang="en" sz="1050">
                <a:solidFill>
                  <a:srgbClr val="3A4147"/>
                </a:solidFill>
                <a:highlight>
                  <a:srgbClr val="FFFFFF"/>
                </a:highlight>
              </a:rPr>
              <a:t> is the number of SPI devices. This means increased board complexity when the number of slaves is increased.</a:t>
            </a:r>
            <a:endParaRPr sz="1050">
              <a:solidFill>
                <a:srgbClr val="3A4147"/>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7e7d3286f5_6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7e7d3286f5_6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7e7d3286f5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7e7d3286f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7e7d3286f5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7e7d3286f5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7e7d3286f5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7e7d3286f5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7e7d3286f5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7e7d3286f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Lato"/>
                <a:ea typeface="Lato"/>
                <a:cs typeface="Lato"/>
                <a:sym typeface="Lato"/>
              </a:rPr>
              <a:t>The applications for SPI are wide-ranging, but typically include SD cards, LCDs, and temperature and pressure sensors such as the ones that we’re using in class. Ethernet controllers are integrated circuit chips that allow computer to connect to the internet and USB controllers which allow your computer to interact with USB devices.</a:t>
            </a:r>
            <a:endParaRPr sz="1200">
              <a:latin typeface="Lato"/>
              <a:ea typeface="Lato"/>
              <a:cs typeface="Lato"/>
              <a:sym typeface="Lato"/>
            </a:endParaRPr>
          </a:p>
          <a:p>
            <a:pPr marL="457200" lvl="0" indent="0" algn="l" rtl="0">
              <a:lnSpc>
                <a:spcPct val="115000"/>
              </a:lnSpc>
              <a:spcBef>
                <a:spcPts val="1600"/>
              </a:spcBef>
              <a:spcAft>
                <a:spcPts val="1600"/>
              </a:spcAft>
              <a:buNone/>
            </a:pPr>
            <a:endParaRPr sz="1400">
              <a:latin typeface="Lato"/>
              <a:ea typeface="Lato"/>
              <a:cs typeface="Lato"/>
              <a:sym typeface="La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e7d3286f5_6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e7d3286f5_6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Synchronous_circui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en.wikipedia.org/wiki/Master-slave_(technology)" TargetMode="External"/><Relationship Id="rId5" Type="http://schemas.openxmlformats.org/officeDocument/2006/relationships/hyperlink" Target="https://en.wikipedia.org/wiki/Full_duplex" TargetMode="External"/><Relationship Id="rId4" Type="http://schemas.openxmlformats.org/officeDocument/2006/relationships/hyperlink" Target="https://en.wikipedia.org/wiki/Serial_communicati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3" Type="http://schemas.openxmlformats.org/officeDocument/2006/relationships/hyperlink" Target="https://doi-org.proxy2.library.illinois.edu/10.1016/j.vlsi.2017.03.004"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www.youtube.com/watch?v=IyGwvGzrqp8&amp;t=215s" TargetMode="External"/><Relationship Id="rId4" Type="http://schemas.openxmlformats.org/officeDocument/2006/relationships/hyperlink" Target="https://en.wikipedia.org/wiki/Serial_Peripheral_Interfac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Series Peripheral Interface (SPI)</a:t>
            </a:r>
            <a:endParaRPr/>
          </a:p>
        </p:txBody>
      </p:sp>
      <p:sp>
        <p:nvSpPr>
          <p:cNvPr id="73" name="Google Shape;73;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PHYS 398</a:t>
            </a:r>
            <a:endParaRPr/>
          </a:p>
          <a:p>
            <a:pPr marL="0" lvl="0" indent="0" algn="l" rtl="0">
              <a:spcBef>
                <a:spcPts val="0"/>
              </a:spcBef>
              <a:spcAft>
                <a:spcPts val="0"/>
              </a:spcAft>
              <a:buNone/>
            </a:pPr>
            <a:r>
              <a:rPr lang="en"/>
              <a:t>Nayan Myerson-Jain, John Wang, Zhaoqi Wu, Steven Zhang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of SPI</a:t>
            </a:r>
            <a:endParaRPr/>
          </a:p>
        </p:txBody>
      </p:sp>
      <p:sp>
        <p:nvSpPr>
          <p:cNvPr id="79" name="Google Shape;79;p14"/>
          <p:cNvSpPr txBox="1">
            <a:spLocks noGrp="1"/>
          </p:cNvSpPr>
          <p:nvPr>
            <p:ph type="body" idx="1"/>
          </p:nvPr>
        </p:nvSpPr>
        <p:spPr>
          <a:xfrm>
            <a:off x="902375" y="1595775"/>
            <a:ext cx="7660200" cy="3002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Font typeface="Calibri"/>
              <a:buChar char="●"/>
            </a:pPr>
            <a:r>
              <a:rPr lang="en">
                <a:highlight>
                  <a:srgbClr val="FFFFFF"/>
                </a:highlight>
                <a:latin typeface="Calibri"/>
                <a:ea typeface="Calibri"/>
                <a:cs typeface="Calibri"/>
                <a:sym typeface="Calibri"/>
              </a:rPr>
              <a:t>SPI </a:t>
            </a:r>
            <a:r>
              <a:rPr lang="en">
                <a:solidFill>
                  <a:srgbClr val="000000"/>
                </a:solidFill>
                <a:latin typeface="Calibri"/>
                <a:ea typeface="Calibri"/>
                <a:cs typeface="Calibri"/>
                <a:sym typeface="Calibri"/>
              </a:rPr>
              <a:t> was invented by Motorola in the 1980’s.</a:t>
            </a:r>
            <a:endParaRPr>
              <a:solidFill>
                <a:srgbClr val="000000"/>
              </a:solidFill>
              <a:latin typeface="Calibri"/>
              <a:ea typeface="Calibri"/>
              <a:cs typeface="Calibri"/>
              <a:sym typeface="Calibri"/>
            </a:endParaRPr>
          </a:p>
          <a:p>
            <a:pPr marL="457200" lvl="0" indent="-342900" algn="l" rtl="0">
              <a:spcBef>
                <a:spcPts val="0"/>
              </a:spcBef>
              <a:spcAft>
                <a:spcPts val="0"/>
              </a:spcAft>
              <a:buClr>
                <a:srgbClr val="000000"/>
              </a:buClr>
              <a:buSzPts val="1800"/>
              <a:buFont typeface="Calibri"/>
              <a:buChar char="●"/>
            </a:pPr>
            <a:r>
              <a:rPr lang="en">
                <a:solidFill>
                  <a:srgbClr val="000000"/>
                </a:solidFill>
                <a:highlight>
                  <a:srgbClr val="FFFFFF"/>
                </a:highlight>
                <a:latin typeface="Calibri"/>
                <a:ea typeface="Calibri"/>
                <a:cs typeface="Calibri"/>
                <a:sym typeface="Calibri"/>
              </a:rPr>
              <a:t>SPI is a </a:t>
            </a:r>
            <a:r>
              <a:rPr lang="en">
                <a:solidFill>
                  <a:srgbClr val="000000"/>
                </a:solidFill>
                <a:uFill>
                  <a:noFill/>
                </a:uFill>
                <a:latin typeface="Calibri"/>
                <a:ea typeface="Calibri"/>
                <a:cs typeface="Calibri"/>
                <a:sym typeface="Calibri"/>
                <a:hlinkClick r:id="rId3"/>
              </a:rPr>
              <a:t>synchronous</a:t>
            </a:r>
            <a:r>
              <a:rPr lang="en">
                <a:solidFill>
                  <a:srgbClr val="000000"/>
                </a:solidFill>
                <a:highlight>
                  <a:srgbClr val="FFFFFF"/>
                </a:highlight>
                <a:latin typeface="Calibri"/>
                <a:ea typeface="Calibri"/>
                <a:cs typeface="Calibri"/>
                <a:sym typeface="Calibri"/>
              </a:rPr>
              <a:t> </a:t>
            </a:r>
            <a:r>
              <a:rPr lang="en">
                <a:solidFill>
                  <a:srgbClr val="000000"/>
                </a:solidFill>
                <a:uFill>
                  <a:noFill/>
                </a:uFill>
                <a:latin typeface="Calibri"/>
                <a:ea typeface="Calibri"/>
                <a:cs typeface="Calibri"/>
                <a:sym typeface="Calibri"/>
                <a:hlinkClick r:id="rId4"/>
              </a:rPr>
              <a:t>serial communication</a:t>
            </a:r>
            <a:r>
              <a:rPr lang="en">
                <a:solidFill>
                  <a:srgbClr val="000000"/>
                </a:solidFill>
                <a:highlight>
                  <a:srgbClr val="FFFFFF"/>
                </a:highlight>
                <a:latin typeface="Calibri"/>
                <a:ea typeface="Calibri"/>
                <a:cs typeface="Calibri"/>
                <a:sym typeface="Calibri"/>
              </a:rPr>
              <a:t> interface primarily used in embedded systems (e.g. Arduino).</a:t>
            </a:r>
            <a:endParaRPr>
              <a:solidFill>
                <a:srgbClr val="000000"/>
              </a:solidFill>
              <a:highlight>
                <a:srgbClr val="FFFFFF"/>
              </a:highlight>
              <a:latin typeface="Calibri"/>
              <a:ea typeface="Calibri"/>
              <a:cs typeface="Calibri"/>
              <a:sym typeface="Calibri"/>
            </a:endParaRPr>
          </a:p>
          <a:p>
            <a:pPr marL="457200" lvl="0" indent="-342900" algn="l" rtl="0">
              <a:spcBef>
                <a:spcPts val="0"/>
              </a:spcBef>
              <a:spcAft>
                <a:spcPts val="0"/>
              </a:spcAft>
              <a:buClr>
                <a:srgbClr val="000000"/>
              </a:buClr>
              <a:buSzPts val="1800"/>
              <a:buFont typeface="Calibri"/>
              <a:buChar char="●"/>
            </a:pPr>
            <a:r>
              <a:rPr lang="en">
                <a:solidFill>
                  <a:srgbClr val="000000"/>
                </a:solidFill>
                <a:highlight>
                  <a:srgbClr val="FFFFFF"/>
                </a:highlight>
                <a:latin typeface="Calibri"/>
                <a:ea typeface="Calibri"/>
                <a:cs typeface="Calibri"/>
                <a:sym typeface="Calibri"/>
              </a:rPr>
              <a:t>SPI devices communicate in </a:t>
            </a:r>
            <a:r>
              <a:rPr lang="en">
                <a:solidFill>
                  <a:srgbClr val="000000"/>
                </a:solidFill>
                <a:uFill>
                  <a:noFill/>
                </a:uFill>
                <a:latin typeface="Calibri"/>
                <a:ea typeface="Calibri"/>
                <a:cs typeface="Calibri"/>
                <a:sym typeface="Calibri"/>
                <a:hlinkClick r:id="rId5"/>
              </a:rPr>
              <a:t>full duplex</a:t>
            </a:r>
            <a:r>
              <a:rPr lang="en">
                <a:solidFill>
                  <a:srgbClr val="000000"/>
                </a:solidFill>
                <a:highlight>
                  <a:srgbClr val="FFFFFF"/>
                </a:highlight>
                <a:latin typeface="Calibri"/>
                <a:ea typeface="Calibri"/>
                <a:cs typeface="Calibri"/>
                <a:sym typeface="Calibri"/>
              </a:rPr>
              <a:t> mode (allow simultaneous data transmission in both directions) using a </a:t>
            </a:r>
            <a:r>
              <a:rPr lang="en">
                <a:solidFill>
                  <a:srgbClr val="000000"/>
                </a:solidFill>
                <a:uFill>
                  <a:noFill/>
                </a:uFill>
                <a:latin typeface="Calibri"/>
                <a:ea typeface="Calibri"/>
                <a:cs typeface="Calibri"/>
                <a:sym typeface="Calibri"/>
                <a:hlinkClick r:id="rId6"/>
              </a:rPr>
              <a:t>master-slave</a:t>
            </a:r>
            <a:r>
              <a:rPr lang="en">
                <a:solidFill>
                  <a:srgbClr val="000000"/>
                </a:solidFill>
                <a:highlight>
                  <a:srgbClr val="FFFFFF"/>
                </a:highlight>
                <a:latin typeface="Calibri"/>
                <a:ea typeface="Calibri"/>
                <a:cs typeface="Calibri"/>
                <a:sym typeface="Calibri"/>
              </a:rPr>
              <a:t> architecture</a:t>
            </a:r>
            <a:endParaRPr>
              <a:solidFill>
                <a:srgbClr val="000000"/>
              </a:solidFill>
              <a:highlight>
                <a:srgbClr val="FFFFFF"/>
              </a:highlight>
              <a:latin typeface="Calibri"/>
              <a:ea typeface="Calibri"/>
              <a:cs typeface="Calibri"/>
              <a:sym typeface="Calibri"/>
            </a:endParaRPr>
          </a:p>
          <a:p>
            <a:pPr marL="457200" lvl="0" indent="-342900" algn="l" rtl="0">
              <a:spcBef>
                <a:spcPts val="0"/>
              </a:spcBef>
              <a:spcAft>
                <a:spcPts val="0"/>
              </a:spcAft>
              <a:buClr>
                <a:srgbClr val="000000"/>
              </a:buClr>
              <a:buSzPts val="1800"/>
              <a:buFont typeface="Calibri"/>
              <a:buChar char="●"/>
            </a:pPr>
            <a:r>
              <a:rPr lang="en">
                <a:solidFill>
                  <a:srgbClr val="000000"/>
                </a:solidFill>
                <a:highlight>
                  <a:srgbClr val="FFFFFF"/>
                </a:highlight>
                <a:latin typeface="Calibri"/>
                <a:ea typeface="Calibri"/>
                <a:cs typeface="Calibri"/>
                <a:sym typeface="Calibri"/>
              </a:rPr>
              <a:t>One master, </a:t>
            </a:r>
            <a:r>
              <a:rPr lang="en">
                <a:highlight>
                  <a:schemeClr val="lt1"/>
                </a:highlight>
                <a:latin typeface="Calibri"/>
                <a:ea typeface="Calibri"/>
                <a:cs typeface="Calibri"/>
                <a:sym typeface="Calibri"/>
              </a:rPr>
              <a:t>multiple slave-devices through slave selection (SS).</a:t>
            </a:r>
            <a:endParaRPr>
              <a:solidFill>
                <a:srgbClr val="000000"/>
              </a:solidFill>
              <a:highlight>
                <a:srgbClr val="FFFFFF"/>
              </a:highlight>
              <a:latin typeface="Calibri"/>
              <a:ea typeface="Calibri"/>
              <a:cs typeface="Calibri"/>
              <a:sym typeface="Calibri"/>
            </a:endParaRPr>
          </a:p>
          <a:p>
            <a:pPr marL="457200" lvl="0" indent="-342900" algn="l" rtl="0">
              <a:spcBef>
                <a:spcPts val="0"/>
              </a:spcBef>
              <a:spcAft>
                <a:spcPts val="0"/>
              </a:spcAft>
              <a:buClr>
                <a:srgbClr val="000000"/>
              </a:buClr>
              <a:buSzPts val="1800"/>
              <a:buFont typeface="Calibri"/>
              <a:buChar char="●"/>
            </a:pPr>
            <a:r>
              <a:rPr lang="en">
                <a:solidFill>
                  <a:srgbClr val="000000"/>
                </a:solidFill>
                <a:highlight>
                  <a:srgbClr val="FFFFFF"/>
                </a:highlight>
                <a:latin typeface="Calibri"/>
                <a:ea typeface="Calibri"/>
                <a:cs typeface="Calibri"/>
                <a:sym typeface="Calibri"/>
              </a:rPr>
              <a:t>4 signals: SCLK, MOSI, MISO, SS</a:t>
            </a:r>
            <a:endParaRPr>
              <a:solidFill>
                <a:srgbClr val="000000"/>
              </a:solidFill>
              <a:highlight>
                <a:srgbClr val="FFFFFF"/>
              </a:highlight>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title"/>
          </p:nvPr>
        </p:nvSpPr>
        <p:spPr>
          <a:xfrm>
            <a:off x="2500525" y="468375"/>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Does SPI Work?</a:t>
            </a:r>
            <a:endParaRPr/>
          </a:p>
        </p:txBody>
      </p:sp>
      <p:sp>
        <p:nvSpPr>
          <p:cNvPr id="85" name="Google Shape;85;p15"/>
          <p:cNvSpPr txBox="1">
            <a:spLocks noGrp="1"/>
          </p:cNvSpPr>
          <p:nvPr>
            <p:ph type="body" idx="1"/>
          </p:nvPr>
        </p:nvSpPr>
        <p:spPr>
          <a:xfrm>
            <a:off x="218237" y="2930426"/>
            <a:ext cx="6321600" cy="3002400"/>
          </a:xfrm>
          <a:prstGeom prst="rect">
            <a:avLst/>
          </a:prstGeom>
        </p:spPr>
        <p:txBody>
          <a:bodyPr spcFirstLastPara="1" wrap="square" lIns="91425" tIns="91425" rIns="91425" bIns="91425" anchor="t" anchorCtr="0">
            <a:noAutofit/>
          </a:bodyPr>
          <a:lstStyle/>
          <a:p>
            <a:pPr marL="685800" lvl="0" indent="-317500" algn="l" rtl="0">
              <a:spcBef>
                <a:spcPts val="600"/>
              </a:spcBef>
              <a:spcAft>
                <a:spcPts val="0"/>
              </a:spcAft>
              <a:buClr>
                <a:srgbClr val="222222"/>
              </a:buClr>
              <a:buSzPts val="1400"/>
              <a:buFont typeface="Arial"/>
              <a:buChar char="●"/>
            </a:pPr>
            <a:r>
              <a:rPr lang="en" sz="1400">
                <a:solidFill>
                  <a:srgbClr val="222222"/>
                </a:solidFill>
                <a:latin typeface="Arial"/>
                <a:ea typeface="Arial"/>
                <a:cs typeface="Arial"/>
                <a:sym typeface="Arial"/>
              </a:rPr>
              <a:t>SCLK: Serial Clock (output from master)</a:t>
            </a:r>
            <a:endParaRPr sz="1400">
              <a:solidFill>
                <a:srgbClr val="222222"/>
              </a:solidFill>
              <a:latin typeface="Arial"/>
              <a:ea typeface="Arial"/>
              <a:cs typeface="Arial"/>
              <a:sym typeface="Arial"/>
            </a:endParaRPr>
          </a:p>
          <a:p>
            <a:pPr marL="685800" lvl="0" indent="-317500" algn="l" rtl="0">
              <a:spcBef>
                <a:spcPts val="0"/>
              </a:spcBef>
              <a:spcAft>
                <a:spcPts val="0"/>
              </a:spcAft>
              <a:buClr>
                <a:srgbClr val="222222"/>
              </a:buClr>
              <a:buSzPts val="1400"/>
              <a:buFont typeface="Arial"/>
              <a:buChar char="●"/>
            </a:pPr>
            <a:r>
              <a:rPr lang="en" sz="1400">
                <a:solidFill>
                  <a:srgbClr val="222222"/>
                </a:solidFill>
                <a:latin typeface="Arial"/>
                <a:ea typeface="Arial"/>
                <a:cs typeface="Arial"/>
                <a:sym typeface="Arial"/>
              </a:rPr>
              <a:t>MOSI: Master Output Slave Input (data output from master)</a:t>
            </a:r>
            <a:endParaRPr sz="1400">
              <a:solidFill>
                <a:srgbClr val="222222"/>
              </a:solidFill>
              <a:latin typeface="Arial"/>
              <a:ea typeface="Arial"/>
              <a:cs typeface="Arial"/>
              <a:sym typeface="Arial"/>
            </a:endParaRPr>
          </a:p>
          <a:p>
            <a:pPr marL="685800" lvl="0" indent="-317500" algn="l" rtl="0">
              <a:spcBef>
                <a:spcPts val="0"/>
              </a:spcBef>
              <a:spcAft>
                <a:spcPts val="0"/>
              </a:spcAft>
              <a:buClr>
                <a:srgbClr val="222222"/>
              </a:buClr>
              <a:buSzPts val="1400"/>
              <a:buFont typeface="Arial"/>
              <a:buChar char="●"/>
            </a:pPr>
            <a:r>
              <a:rPr lang="en" sz="1400">
                <a:solidFill>
                  <a:srgbClr val="222222"/>
                </a:solidFill>
                <a:latin typeface="Arial"/>
                <a:ea typeface="Arial"/>
                <a:cs typeface="Arial"/>
                <a:sym typeface="Arial"/>
              </a:rPr>
              <a:t>MISO: Master Input Slave Output (data output from slave)</a:t>
            </a:r>
            <a:endParaRPr sz="1400">
              <a:solidFill>
                <a:srgbClr val="222222"/>
              </a:solidFill>
              <a:latin typeface="Arial"/>
              <a:ea typeface="Arial"/>
              <a:cs typeface="Arial"/>
              <a:sym typeface="Arial"/>
            </a:endParaRPr>
          </a:p>
          <a:p>
            <a:pPr marL="685800" lvl="0" indent="-317500" algn="l" rtl="0">
              <a:spcBef>
                <a:spcPts val="0"/>
              </a:spcBef>
              <a:spcAft>
                <a:spcPts val="0"/>
              </a:spcAft>
              <a:buClr>
                <a:srgbClr val="222222"/>
              </a:buClr>
              <a:buSzPts val="1400"/>
              <a:buFont typeface="Arial"/>
              <a:buChar char="●"/>
            </a:pPr>
            <a:r>
              <a:rPr lang="en" sz="1400">
                <a:solidFill>
                  <a:srgbClr val="222222"/>
                </a:solidFill>
                <a:latin typeface="Arial"/>
                <a:ea typeface="Arial"/>
                <a:cs typeface="Arial"/>
                <a:sym typeface="Arial"/>
              </a:rPr>
              <a:t>SS: Slave Select </a:t>
            </a:r>
            <a:endParaRPr sz="1400">
              <a:solidFill>
                <a:srgbClr val="222222"/>
              </a:solidFill>
              <a:latin typeface="Arial"/>
              <a:ea typeface="Arial"/>
              <a:cs typeface="Arial"/>
              <a:sym typeface="Arial"/>
            </a:endParaRPr>
          </a:p>
          <a:p>
            <a:pPr marL="0" lvl="0" indent="0" algn="l" rtl="0">
              <a:spcBef>
                <a:spcPts val="100"/>
              </a:spcBef>
              <a:spcAft>
                <a:spcPts val="1600"/>
              </a:spcAft>
              <a:buNone/>
            </a:pPr>
            <a:endParaRPr sz="1400"/>
          </a:p>
        </p:txBody>
      </p:sp>
      <p:pic>
        <p:nvPicPr>
          <p:cNvPr id="86" name="Google Shape;86;p15"/>
          <p:cNvPicPr preferRelativeResize="0"/>
          <p:nvPr/>
        </p:nvPicPr>
        <p:blipFill>
          <a:blip r:embed="rId3">
            <a:alphaModFix/>
          </a:blip>
          <a:stretch>
            <a:fillRect/>
          </a:stretch>
        </p:blipFill>
        <p:spPr>
          <a:xfrm>
            <a:off x="-216100" y="1031698"/>
            <a:ext cx="5437425" cy="1701125"/>
          </a:xfrm>
          <a:prstGeom prst="rect">
            <a:avLst/>
          </a:prstGeom>
          <a:noFill/>
          <a:ln>
            <a:noFill/>
          </a:ln>
        </p:spPr>
      </p:pic>
      <p:pic>
        <p:nvPicPr>
          <p:cNvPr id="87" name="Google Shape;87;p15"/>
          <p:cNvPicPr preferRelativeResize="0"/>
          <p:nvPr/>
        </p:nvPicPr>
        <p:blipFill>
          <a:blip r:embed="rId4">
            <a:alphaModFix/>
          </a:blip>
          <a:stretch>
            <a:fillRect/>
          </a:stretch>
        </p:blipFill>
        <p:spPr>
          <a:xfrm>
            <a:off x="5687084" y="1103775"/>
            <a:ext cx="3569378" cy="25549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16"/>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94" name="Google Shape;94;p16"/>
          <p:cNvPicPr preferRelativeResize="0"/>
          <p:nvPr/>
        </p:nvPicPr>
        <p:blipFill>
          <a:blip r:embed="rId3">
            <a:alphaModFix/>
          </a:blip>
          <a:stretch>
            <a:fillRect/>
          </a:stretch>
        </p:blipFill>
        <p:spPr>
          <a:xfrm>
            <a:off x="238825" y="1320525"/>
            <a:ext cx="3901900" cy="3093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SPI vs I2C</a:t>
            </a:r>
            <a:endParaRPr/>
          </a:p>
        </p:txBody>
      </p:sp>
      <p:sp>
        <p:nvSpPr>
          <p:cNvPr id="100" name="Google Shape;100;p17"/>
          <p:cNvSpPr txBox="1">
            <a:spLocks noGrp="1"/>
          </p:cNvSpPr>
          <p:nvPr>
            <p:ph type="body" idx="1"/>
          </p:nvPr>
        </p:nvSpPr>
        <p:spPr>
          <a:xfrm>
            <a:off x="2400250" y="1211350"/>
            <a:ext cx="892500" cy="4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I2C</a:t>
            </a:r>
            <a:endParaRPr/>
          </a:p>
        </p:txBody>
      </p:sp>
      <p:pic>
        <p:nvPicPr>
          <p:cNvPr id="101" name="Google Shape;101;p17"/>
          <p:cNvPicPr preferRelativeResize="0"/>
          <p:nvPr/>
        </p:nvPicPr>
        <p:blipFill>
          <a:blip r:embed="rId3">
            <a:alphaModFix/>
          </a:blip>
          <a:stretch>
            <a:fillRect/>
          </a:stretch>
        </p:blipFill>
        <p:spPr>
          <a:xfrm>
            <a:off x="969799" y="1679350"/>
            <a:ext cx="3529575" cy="2649001"/>
          </a:xfrm>
          <a:prstGeom prst="rect">
            <a:avLst/>
          </a:prstGeom>
          <a:noFill/>
          <a:ln>
            <a:noFill/>
          </a:ln>
        </p:spPr>
      </p:pic>
      <p:pic>
        <p:nvPicPr>
          <p:cNvPr id="102" name="Google Shape;102;p17"/>
          <p:cNvPicPr preferRelativeResize="0"/>
          <p:nvPr/>
        </p:nvPicPr>
        <p:blipFill>
          <a:blip r:embed="rId4">
            <a:alphaModFix/>
          </a:blip>
          <a:stretch>
            <a:fillRect/>
          </a:stretch>
        </p:blipFill>
        <p:spPr>
          <a:xfrm>
            <a:off x="4876638" y="1680262"/>
            <a:ext cx="3529574" cy="2647175"/>
          </a:xfrm>
          <a:prstGeom prst="rect">
            <a:avLst/>
          </a:prstGeom>
          <a:noFill/>
          <a:ln>
            <a:noFill/>
          </a:ln>
        </p:spPr>
      </p:pic>
      <p:sp>
        <p:nvSpPr>
          <p:cNvPr id="103" name="Google Shape;103;p17"/>
          <p:cNvSpPr txBox="1">
            <a:spLocks noGrp="1"/>
          </p:cNvSpPr>
          <p:nvPr>
            <p:ph type="body" idx="1"/>
          </p:nvPr>
        </p:nvSpPr>
        <p:spPr>
          <a:xfrm>
            <a:off x="6195163" y="1096750"/>
            <a:ext cx="892500" cy="4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SPI</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8"/>
          <p:cNvSpPr txBox="1">
            <a:spLocks noGrp="1"/>
          </p:cNvSpPr>
          <p:nvPr>
            <p:ph type="body" idx="1"/>
          </p:nvPr>
        </p:nvSpPr>
        <p:spPr>
          <a:xfrm>
            <a:off x="1818625" y="691350"/>
            <a:ext cx="892500" cy="4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I2C</a:t>
            </a:r>
            <a:endParaRPr/>
          </a:p>
        </p:txBody>
      </p:sp>
      <p:sp>
        <p:nvSpPr>
          <p:cNvPr id="109" name="Google Shape;109;p18"/>
          <p:cNvSpPr txBox="1">
            <a:spLocks noGrp="1"/>
          </p:cNvSpPr>
          <p:nvPr>
            <p:ph type="body" idx="1"/>
          </p:nvPr>
        </p:nvSpPr>
        <p:spPr>
          <a:xfrm>
            <a:off x="6223288" y="614500"/>
            <a:ext cx="892500" cy="4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SPI</a:t>
            </a:r>
            <a:endParaRPr/>
          </a:p>
        </p:txBody>
      </p:sp>
      <p:pic>
        <p:nvPicPr>
          <p:cNvPr id="110" name="Google Shape;110;p18"/>
          <p:cNvPicPr preferRelativeResize="0"/>
          <p:nvPr/>
        </p:nvPicPr>
        <p:blipFill>
          <a:blip r:embed="rId3">
            <a:alphaModFix/>
          </a:blip>
          <a:stretch>
            <a:fillRect/>
          </a:stretch>
        </p:blipFill>
        <p:spPr>
          <a:xfrm>
            <a:off x="726188" y="1082500"/>
            <a:ext cx="7691625" cy="1284525"/>
          </a:xfrm>
          <a:prstGeom prst="rect">
            <a:avLst/>
          </a:prstGeom>
          <a:noFill/>
          <a:ln>
            <a:noFill/>
          </a:ln>
        </p:spPr>
      </p:pic>
      <p:pic>
        <p:nvPicPr>
          <p:cNvPr id="111" name="Google Shape;111;p18"/>
          <p:cNvPicPr preferRelativeResize="0"/>
          <p:nvPr/>
        </p:nvPicPr>
        <p:blipFill>
          <a:blip r:embed="rId4">
            <a:alphaModFix/>
          </a:blip>
          <a:stretch>
            <a:fillRect/>
          </a:stretch>
        </p:blipFill>
        <p:spPr>
          <a:xfrm>
            <a:off x="518950" y="2367025"/>
            <a:ext cx="8106102" cy="1580900"/>
          </a:xfrm>
          <a:prstGeom prst="rect">
            <a:avLst/>
          </a:prstGeom>
          <a:noFill/>
          <a:ln>
            <a:noFill/>
          </a:ln>
        </p:spPr>
      </p:pic>
      <p:pic>
        <p:nvPicPr>
          <p:cNvPr id="112" name="Google Shape;112;p18"/>
          <p:cNvPicPr preferRelativeResize="0"/>
          <p:nvPr/>
        </p:nvPicPr>
        <p:blipFill>
          <a:blip r:embed="rId5">
            <a:alphaModFix/>
          </a:blip>
          <a:stretch>
            <a:fillRect/>
          </a:stretch>
        </p:blipFill>
        <p:spPr>
          <a:xfrm>
            <a:off x="614050" y="3707976"/>
            <a:ext cx="7915876" cy="1130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9"/>
          <p:cNvSpPr txBox="1">
            <a:spLocks noGrp="1"/>
          </p:cNvSpPr>
          <p:nvPr>
            <p:ph type="title"/>
          </p:nvPr>
        </p:nvSpPr>
        <p:spPr>
          <a:xfrm>
            <a:off x="2410100" y="561875"/>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Pros and cons</a:t>
            </a:r>
            <a:endParaRPr/>
          </a:p>
        </p:txBody>
      </p:sp>
      <p:sp>
        <p:nvSpPr>
          <p:cNvPr id="118" name="Google Shape;118;p19"/>
          <p:cNvSpPr txBox="1">
            <a:spLocks noGrp="1"/>
          </p:cNvSpPr>
          <p:nvPr>
            <p:ph type="body" idx="1"/>
          </p:nvPr>
        </p:nvSpPr>
        <p:spPr>
          <a:xfrm>
            <a:off x="1818625" y="1197275"/>
            <a:ext cx="892500" cy="4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I2C</a:t>
            </a:r>
            <a:endParaRPr/>
          </a:p>
        </p:txBody>
      </p:sp>
      <p:sp>
        <p:nvSpPr>
          <p:cNvPr id="119" name="Google Shape;119;p19"/>
          <p:cNvSpPr txBox="1">
            <a:spLocks noGrp="1"/>
          </p:cNvSpPr>
          <p:nvPr>
            <p:ph type="body" idx="1"/>
          </p:nvPr>
        </p:nvSpPr>
        <p:spPr>
          <a:xfrm>
            <a:off x="6223288" y="1120425"/>
            <a:ext cx="892500" cy="4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SPI</a:t>
            </a:r>
            <a:endParaRPr/>
          </a:p>
        </p:txBody>
      </p:sp>
      <p:pic>
        <p:nvPicPr>
          <p:cNvPr id="120" name="Google Shape;120;p19"/>
          <p:cNvPicPr preferRelativeResize="0"/>
          <p:nvPr/>
        </p:nvPicPr>
        <p:blipFill rotWithShape="1">
          <a:blip r:embed="rId3">
            <a:alphaModFix/>
          </a:blip>
          <a:srcRect/>
          <a:stretch/>
        </p:blipFill>
        <p:spPr>
          <a:xfrm>
            <a:off x="304800" y="1588425"/>
            <a:ext cx="8839199" cy="1573940"/>
          </a:xfrm>
          <a:prstGeom prst="rect">
            <a:avLst/>
          </a:prstGeom>
          <a:noFill/>
          <a:ln>
            <a:noFill/>
          </a:ln>
        </p:spPr>
      </p:pic>
      <p:pic>
        <p:nvPicPr>
          <p:cNvPr id="121" name="Google Shape;121;p19"/>
          <p:cNvPicPr preferRelativeResize="0"/>
          <p:nvPr/>
        </p:nvPicPr>
        <p:blipFill>
          <a:blip r:embed="rId4">
            <a:alphaModFix/>
          </a:blip>
          <a:stretch>
            <a:fillRect/>
          </a:stretch>
        </p:blipFill>
        <p:spPr>
          <a:xfrm>
            <a:off x="356313" y="3643025"/>
            <a:ext cx="8089874" cy="719525"/>
          </a:xfrm>
          <a:prstGeom prst="rect">
            <a:avLst/>
          </a:prstGeom>
          <a:noFill/>
          <a:ln>
            <a:noFill/>
          </a:ln>
        </p:spPr>
      </p:pic>
      <p:pic>
        <p:nvPicPr>
          <p:cNvPr id="122" name="Google Shape;122;p19"/>
          <p:cNvPicPr preferRelativeResize="0"/>
          <p:nvPr/>
        </p:nvPicPr>
        <p:blipFill>
          <a:blip r:embed="rId5">
            <a:alphaModFix/>
          </a:blip>
          <a:stretch>
            <a:fillRect/>
          </a:stretch>
        </p:blipFill>
        <p:spPr>
          <a:xfrm>
            <a:off x="442773" y="2771925"/>
            <a:ext cx="7789278" cy="774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0"/>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Applications of SPI</a:t>
            </a:r>
            <a:endParaRPr/>
          </a:p>
        </p:txBody>
      </p:sp>
      <p:sp>
        <p:nvSpPr>
          <p:cNvPr id="128" name="Google Shape;128;p20"/>
          <p:cNvSpPr txBox="1">
            <a:spLocks noGrp="1"/>
          </p:cNvSpPr>
          <p:nvPr>
            <p:ph type="body" idx="1"/>
          </p:nvPr>
        </p:nvSpPr>
        <p:spPr>
          <a:xfrm>
            <a:off x="2410100" y="1595775"/>
            <a:ext cx="6321600" cy="3006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SPI has become the industry standard interface protocol for relatively simple devices that work well with only a single master and require fast data transfer.</a:t>
            </a:r>
            <a:endParaRPr sz="1400"/>
          </a:p>
          <a:p>
            <a:pPr marL="457200" lvl="0" indent="-317500" algn="l" rtl="0">
              <a:spcBef>
                <a:spcPts val="0"/>
              </a:spcBef>
              <a:spcAft>
                <a:spcPts val="0"/>
              </a:spcAft>
              <a:buSzPts val="1400"/>
              <a:buChar char="●"/>
            </a:pPr>
            <a:r>
              <a:rPr lang="en" sz="1400"/>
              <a:t>Applications include: SD Cards, LCDs and LEDs, Temperature and Pressure.</a:t>
            </a:r>
            <a:endParaRPr sz="1400"/>
          </a:p>
          <a:p>
            <a:pPr marL="457200" lvl="0" indent="-317500" algn="l" rtl="0">
              <a:spcBef>
                <a:spcPts val="0"/>
              </a:spcBef>
              <a:spcAft>
                <a:spcPts val="0"/>
              </a:spcAft>
              <a:buSzPts val="1400"/>
              <a:buChar char="●"/>
            </a:pPr>
            <a:r>
              <a:rPr lang="en" sz="1400"/>
              <a:t>It is also used in communication devices such as Ethernet controllers and USB controllers.</a:t>
            </a:r>
            <a:endParaRPr sz="1400"/>
          </a:p>
          <a:p>
            <a:pPr marL="457200" lvl="0" indent="-317500" algn="l" rtl="0">
              <a:spcBef>
                <a:spcPts val="0"/>
              </a:spcBef>
              <a:spcAft>
                <a:spcPts val="0"/>
              </a:spcAft>
              <a:buSzPts val="1400"/>
              <a:buChar char="●"/>
            </a:pPr>
            <a:r>
              <a:rPr lang="en" sz="1400"/>
              <a:t>Not great for using many devices, since SPI requires 4 wires to interact with slaves.</a:t>
            </a:r>
            <a:endParaRPr sz="1400"/>
          </a:p>
        </p:txBody>
      </p:sp>
      <p:pic>
        <p:nvPicPr>
          <p:cNvPr id="129" name="Google Shape;129;p20"/>
          <p:cNvPicPr preferRelativeResize="0"/>
          <p:nvPr/>
        </p:nvPicPr>
        <p:blipFill>
          <a:blip r:embed="rId3">
            <a:alphaModFix/>
          </a:blip>
          <a:stretch>
            <a:fillRect/>
          </a:stretch>
        </p:blipFill>
        <p:spPr>
          <a:xfrm>
            <a:off x="0" y="451550"/>
            <a:ext cx="2398199" cy="1845374"/>
          </a:xfrm>
          <a:prstGeom prst="rect">
            <a:avLst/>
          </a:prstGeom>
          <a:noFill/>
          <a:ln>
            <a:noFill/>
          </a:ln>
        </p:spPr>
      </p:pic>
      <p:pic>
        <p:nvPicPr>
          <p:cNvPr id="130" name="Google Shape;130;p20"/>
          <p:cNvPicPr preferRelativeResize="0"/>
          <p:nvPr/>
        </p:nvPicPr>
        <p:blipFill>
          <a:blip r:embed="rId4">
            <a:alphaModFix/>
          </a:blip>
          <a:stretch>
            <a:fillRect/>
          </a:stretch>
        </p:blipFill>
        <p:spPr>
          <a:xfrm>
            <a:off x="-9" y="2861075"/>
            <a:ext cx="2398054" cy="1845376"/>
          </a:xfrm>
          <a:prstGeom prst="rect">
            <a:avLst/>
          </a:prstGeom>
          <a:noFill/>
          <a:ln>
            <a:noFill/>
          </a:ln>
        </p:spPr>
      </p:pic>
      <p:sp>
        <p:nvSpPr>
          <p:cNvPr id="131" name="Google Shape;131;p20"/>
          <p:cNvSpPr txBox="1"/>
          <p:nvPr/>
        </p:nvSpPr>
        <p:spPr>
          <a:xfrm>
            <a:off x="64975" y="2360600"/>
            <a:ext cx="2398200" cy="30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Lato"/>
                <a:ea typeface="Lato"/>
                <a:cs typeface="Lato"/>
                <a:sym typeface="Lato"/>
              </a:rPr>
              <a:t>Adafruit MicroSD Breakout Board</a:t>
            </a:r>
            <a:endParaRPr sz="1200">
              <a:latin typeface="Lato"/>
              <a:ea typeface="Lato"/>
              <a:cs typeface="Lato"/>
              <a:sym typeface="Lato"/>
            </a:endParaRPr>
          </a:p>
        </p:txBody>
      </p:sp>
      <p:sp>
        <p:nvSpPr>
          <p:cNvPr id="132" name="Google Shape;132;p20"/>
          <p:cNvSpPr txBox="1"/>
          <p:nvPr/>
        </p:nvSpPr>
        <p:spPr>
          <a:xfrm>
            <a:off x="63900" y="4796975"/>
            <a:ext cx="2270400" cy="20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Lato"/>
                <a:ea typeface="Lato"/>
                <a:cs typeface="Lato"/>
                <a:sym typeface="Lato"/>
              </a:rPr>
              <a:t>Adafruit BME680</a:t>
            </a:r>
            <a:endParaRPr sz="12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1"/>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a:t>
            </a:r>
            <a:endParaRPr/>
          </a:p>
        </p:txBody>
      </p:sp>
      <p:sp>
        <p:nvSpPr>
          <p:cNvPr id="138" name="Google Shape;138;p21"/>
          <p:cNvSpPr txBox="1">
            <a:spLocks noGrp="1"/>
          </p:cNvSpPr>
          <p:nvPr>
            <p:ph type="body" idx="1"/>
          </p:nvPr>
        </p:nvSpPr>
        <p:spPr>
          <a:xfrm>
            <a:off x="2400262" y="1211351"/>
            <a:ext cx="6321600" cy="3002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Calibri"/>
              <a:buAutoNum type="arabicPeriod"/>
            </a:pPr>
            <a:r>
              <a:rPr lang="en" sz="1400">
                <a:latin typeface="Calibri"/>
                <a:ea typeface="Calibri"/>
                <a:cs typeface="Calibri"/>
                <a:sym typeface="Calibri"/>
              </a:rPr>
              <a:t>Olumodeji, O. A., &amp; Gottardi, M. (2017). Arduino-controlled HP memristor emulator for memristor circuit applications. Integration: The VLSI Journal, 58, 438–445.</a:t>
            </a:r>
            <a:endParaRPr sz="1400">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n" sz="1400" u="sng">
                <a:solidFill>
                  <a:schemeClr val="hlink"/>
                </a:solidFill>
                <a:latin typeface="Calibri"/>
                <a:ea typeface="Calibri"/>
                <a:cs typeface="Calibri"/>
                <a:sym typeface="Calibri"/>
                <a:hlinkClick r:id="rId3"/>
              </a:rPr>
              <a:t>https://doi-org.proxy2.library.illinois.edu/10.1016/j.vlsi.2017.03.004</a:t>
            </a:r>
            <a:endParaRPr sz="1400">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n" sz="1400" u="sng">
                <a:solidFill>
                  <a:schemeClr val="hlink"/>
                </a:solidFill>
                <a:latin typeface="Calibri"/>
                <a:ea typeface="Calibri"/>
                <a:cs typeface="Calibri"/>
                <a:sym typeface="Calibri"/>
                <a:hlinkClick r:id="rId4"/>
              </a:rPr>
              <a:t>https://en.wikipedia.org/wiki/Serial_Peripheral_Interface</a:t>
            </a:r>
            <a:endParaRPr sz="1400">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n" sz="1400" u="sng">
                <a:solidFill>
                  <a:schemeClr val="hlink"/>
                </a:solidFill>
                <a:latin typeface="Calibri"/>
                <a:ea typeface="Calibri"/>
                <a:cs typeface="Calibri"/>
                <a:sym typeface="Calibri"/>
                <a:hlinkClick r:id="rId5"/>
              </a:rPr>
              <a:t>https://www.youtube.com/watch?v=IyGwvGzrqp8&amp;t=215s</a:t>
            </a:r>
            <a:endParaRPr sz="1400">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n" sz="1400">
                <a:solidFill>
                  <a:srgbClr val="333333"/>
                </a:solidFill>
                <a:highlight>
                  <a:srgbClr val="FFFFFF"/>
                </a:highlight>
                <a:latin typeface="Calibri"/>
                <a:ea typeface="Calibri"/>
                <a:cs typeface="Calibri"/>
                <a:sym typeface="Calibri"/>
              </a:rPr>
              <a:t>F. Leens, "An introduction to I2C and SPI protocols," in </a:t>
            </a:r>
            <a:r>
              <a:rPr lang="en" sz="1400" i="1">
                <a:solidFill>
                  <a:srgbClr val="333333"/>
                </a:solidFill>
                <a:latin typeface="Calibri"/>
                <a:ea typeface="Calibri"/>
                <a:cs typeface="Calibri"/>
                <a:sym typeface="Calibri"/>
              </a:rPr>
              <a:t>IEEE Instrumentation &amp; Measurement Magazine</a:t>
            </a:r>
            <a:r>
              <a:rPr lang="en" sz="1400">
                <a:solidFill>
                  <a:srgbClr val="333333"/>
                </a:solidFill>
                <a:highlight>
                  <a:srgbClr val="FFFFFF"/>
                </a:highlight>
                <a:latin typeface="Calibri"/>
                <a:ea typeface="Calibri"/>
                <a:cs typeface="Calibri"/>
                <a:sym typeface="Calibri"/>
              </a:rPr>
              <a:t>, vol. 12, no. 1, pp. 8-13, February 2009.</a:t>
            </a:r>
            <a:endParaRPr sz="1400">
              <a:solidFill>
                <a:srgbClr val="333333"/>
              </a:solidFill>
              <a:highlight>
                <a:srgbClr val="FFFFFF"/>
              </a:highlight>
              <a:latin typeface="Calibri"/>
              <a:ea typeface="Calibri"/>
              <a:cs typeface="Calibri"/>
              <a:sym typeface="Calibri"/>
            </a:endParaRPr>
          </a:p>
          <a:p>
            <a:pPr marL="457200" lvl="0" indent="-317500" algn="l" rtl="0">
              <a:spcBef>
                <a:spcPts val="0"/>
              </a:spcBef>
              <a:spcAft>
                <a:spcPts val="0"/>
              </a:spcAft>
              <a:buClr>
                <a:srgbClr val="333333"/>
              </a:buClr>
              <a:buSzPts val="1400"/>
              <a:buFont typeface="Calibri"/>
              <a:buAutoNum type="arabicPeriod"/>
            </a:pPr>
            <a:r>
              <a:rPr lang="en" sz="1400">
                <a:solidFill>
                  <a:srgbClr val="333333"/>
                </a:solidFill>
                <a:highlight>
                  <a:srgbClr val="FFFFFF"/>
                </a:highlight>
                <a:latin typeface="Calibri"/>
                <a:ea typeface="Calibri"/>
                <a:cs typeface="Calibri"/>
                <a:sym typeface="Calibri"/>
              </a:rPr>
              <a:t>https://www.arduino.cc/en/reference/SPI</a:t>
            </a:r>
            <a:endParaRPr sz="1400">
              <a:solidFill>
                <a:srgbClr val="333333"/>
              </a:solidFill>
              <a:highlight>
                <a:srgbClr val="FFFFFF"/>
              </a:highlight>
              <a:latin typeface="Calibri"/>
              <a:ea typeface="Calibri"/>
              <a:cs typeface="Calibri"/>
              <a:sym typeface="Calibri"/>
            </a:endParaRPr>
          </a:p>
          <a:p>
            <a:pPr marL="0" lvl="0" indent="0" algn="l" rtl="0">
              <a:spcBef>
                <a:spcPts val="0"/>
              </a:spcBef>
              <a:spcAft>
                <a:spcPts val="1600"/>
              </a:spcAft>
              <a:buNone/>
            </a:pPr>
            <a:endParaRPr sz="14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539</Words>
  <Application>Microsoft Macintosh PowerPoint</Application>
  <PresentationFormat>On-screen Show (16:9)</PresentationFormat>
  <Paragraphs>41</Paragraphs>
  <Slides>9</Slides>
  <Notes>9</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Raleway</vt:lpstr>
      <vt:lpstr>Lato</vt:lpstr>
      <vt:lpstr>Calibri</vt:lpstr>
      <vt:lpstr>Arial</vt:lpstr>
      <vt:lpstr>Swiss</vt:lpstr>
      <vt:lpstr>Series Peripheral Interface (SPI)</vt:lpstr>
      <vt:lpstr>Introduction of SPI</vt:lpstr>
      <vt:lpstr>How Does SPI Work?</vt:lpstr>
      <vt:lpstr>PowerPoint Presentation</vt:lpstr>
      <vt:lpstr>SPI vs I2C</vt:lpstr>
      <vt:lpstr>PowerPoint Presentation</vt:lpstr>
      <vt:lpstr>Pros and cons</vt:lpstr>
      <vt:lpstr>Applications of SPI</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Series Peripheral Interface (SPI)</dc:title>
  <cp:lastModifiedBy>Wang Dianzhuo</cp:lastModifiedBy>
  <cp:revision>1</cp:revision>
  <dcterms:modified xsi:type="dcterms:W3CDTF">2020-02-21T16:32:47Z</dcterms:modified>
</cp:coreProperties>
</file>